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8" d="100"/>
          <a:sy n="98" d="100"/>
        </p:scale>
        <p:origin x="-1164"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1456B02-55DD-4C1D-9DE0-4C9460877461}" type="datetimeFigureOut">
              <a:rPr lang="nl-NL" smtClean="0"/>
              <a:t>13-12-2014</a:t>
            </a:fld>
            <a:endParaRPr lang="nl-NL"/>
          </a:p>
        </p:txBody>
      </p:sp>
      <p:sp>
        <p:nvSpPr>
          <p:cNvPr id="4" name="Tijdelijke aanduiding voor dia-afbeelding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6" name="Tijdelijke aanduiding voor voet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8AE3E64-938F-4FFB-BDD2-66973418B5A3}" type="slidenum">
              <a:rPr lang="nl-NL" smtClean="0"/>
              <a:t>‹nr.›</a:t>
            </a:fld>
            <a:endParaRPr lang="nl-NL"/>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EB6428F-E19D-46D5-8494-58D187584D79}" type="slidenum">
              <a:rPr lang="nl-NL"/>
              <a:pPr/>
              <a:t>1</a:t>
            </a:fld>
            <a:endParaRPr lang="nl-NL"/>
          </a:p>
        </p:txBody>
      </p:sp>
      <p:sp>
        <p:nvSpPr>
          <p:cNvPr id="81922" name="Rectangle 2"/>
          <p:cNvSpPr>
            <a:spLocks noGrp="1" noRot="1" noChangeAspect="1" noChangeArrowheads="1" noTextEdit="1"/>
          </p:cNvSpPr>
          <p:nvPr>
            <p:ph type="sldImg"/>
          </p:nvPr>
        </p:nvSpPr>
        <p:spPr>
          <a:ln/>
        </p:spPr>
      </p:sp>
      <p:sp>
        <p:nvSpPr>
          <p:cNvPr id="81923" name="Rectangle 3"/>
          <p:cNvSpPr>
            <a:spLocks noGrp="1" noChangeArrowheads="1"/>
          </p:cNvSpPr>
          <p:nvPr>
            <p:ph type="body" idx="1"/>
          </p:nvPr>
        </p:nvSpPr>
        <p:spPr/>
        <p:txBody>
          <a:bodyPr/>
          <a:lstStyle/>
          <a:p>
            <a:endParaRPr lang="nl-NL"/>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E0BD7CA-1025-4361-A161-ACE4DF410707}" type="slidenum">
              <a:rPr lang="nl-NL"/>
              <a:pPr/>
              <a:t>5</a:t>
            </a:fld>
            <a:endParaRPr lang="nl-NL"/>
          </a:p>
        </p:txBody>
      </p:sp>
      <p:sp>
        <p:nvSpPr>
          <p:cNvPr id="82946" name="Rectangle 2"/>
          <p:cNvSpPr>
            <a:spLocks noGrp="1" noRot="1" noChangeAspect="1" noChangeArrowheads="1" noTextEdit="1"/>
          </p:cNvSpPr>
          <p:nvPr>
            <p:ph type="sldImg"/>
          </p:nvPr>
        </p:nvSpPr>
        <p:spPr>
          <a:ln/>
        </p:spPr>
      </p:sp>
      <p:sp>
        <p:nvSpPr>
          <p:cNvPr id="82947" name="Rectangle 3"/>
          <p:cNvSpPr>
            <a:spLocks noGrp="1" noChangeArrowheads="1"/>
          </p:cNvSpPr>
          <p:nvPr>
            <p:ph type="body" idx="1"/>
          </p:nvPr>
        </p:nvSpPr>
        <p:spPr/>
        <p:txBody>
          <a:bodyPr/>
          <a:lstStyle/>
          <a:p>
            <a:endParaRPr lang="nl-NL"/>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C82FA9F-2E46-4BDF-9085-E0BA94FE15FD}" type="slidenum">
              <a:rPr lang="nl-NL"/>
              <a:pPr/>
              <a:t>6</a:t>
            </a:fld>
            <a:endParaRPr lang="nl-NL"/>
          </a:p>
        </p:txBody>
      </p:sp>
      <p:sp>
        <p:nvSpPr>
          <p:cNvPr id="83970" name="Rectangle 2"/>
          <p:cNvSpPr>
            <a:spLocks noGrp="1" noRot="1" noChangeAspect="1" noChangeArrowheads="1" noTextEdit="1"/>
          </p:cNvSpPr>
          <p:nvPr>
            <p:ph type="sldImg"/>
          </p:nvPr>
        </p:nvSpPr>
        <p:spPr>
          <a:ln/>
        </p:spPr>
      </p:sp>
      <p:sp>
        <p:nvSpPr>
          <p:cNvPr id="83971" name="Rectangle 3"/>
          <p:cNvSpPr>
            <a:spLocks noGrp="1" noChangeArrowheads="1"/>
          </p:cNvSpPr>
          <p:nvPr>
            <p:ph type="body" idx="1"/>
          </p:nvPr>
        </p:nvSpPr>
        <p:spPr/>
        <p:txBody>
          <a:bodyPr/>
          <a:lstStyle/>
          <a:p>
            <a:endParaRPr lang="nl-NL"/>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F67EB00-CDB7-4B7D-8828-D52E61B970C8}" type="slidenum">
              <a:rPr lang="nl-NL"/>
              <a:pPr/>
              <a:t>7</a:t>
            </a:fld>
            <a:endParaRPr lang="nl-NL"/>
          </a:p>
        </p:txBody>
      </p:sp>
      <p:sp>
        <p:nvSpPr>
          <p:cNvPr id="84994" name="Rectangle 2"/>
          <p:cNvSpPr>
            <a:spLocks noGrp="1" noRot="1" noChangeAspect="1" noChangeArrowheads="1" noTextEdit="1"/>
          </p:cNvSpPr>
          <p:nvPr>
            <p:ph type="sldImg"/>
          </p:nvPr>
        </p:nvSpPr>
        <p:spPr>
          <a:ln/>
        </p:spPr>
      </p:sp>
      <p:sp>
        <p:nvSpPr>
          <p:cNvPr id="84995" name="Rectangle 3"/>
          <p:cNvSpPr>
            <a:spLocks noGrp="1" noChangeArrowheads="1"/>
          </p:cNvSpPr>
          <p:nvPr>
            <p:ph type="body" idx="1"/>
          </p:nvPr>
        </p:nvSpPr>
        <p:spPr/>
        <p:txBody>
          <a:bodyPr/>
          <a:lstStyle/>
          <a:p>
            <a:endParaRPr lang="nl-NL"/>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smtClean="0"/>
              <a:t>Klik om de stijl te bewerken</a:t>
            </a:r>
            <a:endParaRPr lang="nl-NL"/>
          </a:p>
        </p:txBody>
      </p:sp>
      <p:sp>
        <p:nvSpPr>
          <p:cNvPr id="3" name="O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het opmaakprofiel van de modelondertitel te bewerken</a:t>
            </a:r>
            <a:endParaRPr lang="nl-NL"/>
          </a:p>
        </p:txBody>
      </p:sp>
      <p:sp>
        <p:nvSpPr>
          <p:cNvPr id="4" name="Tijdelijke aanduiding voor datum 3"/>
          <p:cNvSpPr>
            <a:spLocks noGrp="1"/>
          </p:cNvSpPr>
          <p:nvPr>
            <p:ph type="dt" sz="half" idx="10"/>
          </p:nvPr>
        </p:nvSpPr>
        <p:spPr/>
        <p:txBody>
          <a:bodyPr/>
          <a:lstStyle/>
          <a:p>
            <a:fld id="{0DF273EC-20E2-4635-98A4-6162069FF2FF}" type="datetimeFigureOut">
              <a:rPr lang="nl-NL" smtClean="0"/>
              <a:t>13-12-2014</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070008EA-F5F5-4E0B-B5AE-46AF5C7E7D5E}" type="slidenum">
              <a:rPr lang="nl-NL" smtClean="0"/>
              <a:t>‹nr.›</a:t>
            </a:fld>
            <a:endParaRPr lang="nl-N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0DF273EC-20E2-4635-98A4-6162069FF2FF}" type="datetimeFigureOut">
              <a:rPr lang="nl-NL" smtClean="0"/>
              <a:t>13-12-2014</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070008EA-F5F5-4E0B-B5AE-46AF5C7E7D5E}" type="slidenum">
              <a:rPr lang="nl-NL" smtClean="0"/>
              <a:t>‹nr.›</a:t>
            </a:fld>
            <a:endParaRPr lang="nl-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0DF273EC-20E2-4635-98A4-6162069FF2FF}" type="datetimeFigureOut">
              <a:rPr lang="nl-NL" smtClean="0"/>
              <a:t>13-12-2014</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070008EA-F5F5-4E0B-B5AE-46AF5C7E7D5E}" type="slidenum">
              <a:rPr lang="nl-NL" smtClean="0"/>
              <a:t>‹nr.›</a:t>
            </a:fld>
            <a:endParaRPr lang="nl-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0DF273EC-20E2-4635-98A4-6162069FF2FF}" type="datetimeFigureOut">
              <a:rPr lang="nl-NL" smtClean="0"/>
              <a:t>13-12-2014</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070008EA-F5F5-4E0B-B5AE-46AF5C7E7D5E}" type="slidenum">
              <a:rPr lang="nl-NL" smtClean="0"/>
              <a:t>‹nr.›</a:t>
            </a:fld>
            <a:endParaRPr lang="nl-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smtClean="0"/>
              <a:t>Klik om de stijl te bewerken</a:t>
            </a:r>
            <a:endParaRPr lang="nl-NL"/>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p>
            <a:fld id="{0DF273EC-20E2-4635-98A4-6162069FF2FF}" type="datetimeFigureOut">
              <a:rPr lang="nl-NL" smtClean="0"/>
              <a:t>13-12-2014</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070008EA-F5F5-4E0B-B5AE-46AF5C7E7D5E}" type="slidenum">
              <a:rPr lang="nl-NL" smtClean="0"/>
              <a:t>‹nr.›</a:t>
            </a:fld>
            <a:endParaRPr lang="nl-N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p>
            <a:fld id="{0DF273EC-20E2-4635-98A4-6162069FF2FF}" type="datetimeFigureOut">
              <a:rPr lang="nl-NL" smtClean="0"/>
              <a:t>13-12-2014</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070008EA-F5F5-4E0B-B5AE-46AF5C7E7D5E}" type="slidenum">
              <a:rPr lang="nl-NL" smtClean="0"/>
              <a:t>‹nr.›</a:t>
            </a:fld>
            <a:endParaRPr lang="nl-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smtClean="0"/>
              <a:t>Klik om de stijl te bewerken</a:t>
            </a:r>
            <a:endParaRPr lang="nl-NL"/>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p>
            <a:fld id="{0DF273EC-20E2-4635-98A4-6162069FF2FF}" type="datetimeFigureOut">
              <a:rPr lang="nl-NL" smtClean="0"/>
              <a:t>13-12-2014</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070008EA-F5F5-4E0B-B5AE-46AF5C7E7D5E}" type="slidenum">
              <a:rPr lang="nl-NL" smtClean="0"/>
              <a:t>‹nr.›</a:t>
            </a:fld>
            <a:endParaRPr lang="nl-N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2"/>
          <p:cNvSpPr>
            <a:spLocks noGrp="1"/>
          </p:cNvSpPr>
          <p:nvPr>
            <p:ph type="dt" sz="half" idx="10"/>
          </p:nvPr>
        </p:nvSpPr>
        <p:spPr/>
        <p:txBody>
          <a:bodyPr/>
          <a:lstStyle/>
          <a:p>
            <a:fld id="{0DF273EC-20E2-4635-98A4-6162069FF2FF}" type="datetimeFigureOut">
              <a:rPr lang="nl-NL" smtClean="0"/>
              <a:t>13-12-2014</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070008EA-F5F5-4E0B-B5AE-46AF5C7E7D5E}" type="slidenum">
              <a:rPr lang="nl-NL" smtClean="0"/>
              <a:t>‹nr.›</a:t>
            </a:fld>
            <a:endParaRPr lang="nl-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0DF273EC-20E2-4635-98A4-6162069FF2FF}" type="datetimeFigureOut">
              <a:rPr lang="nl-NL" smtClean="0"/>
              <a:t>13-12-2014</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070008EA-F5F5-4E0B-B5AE-46AF5C7E7D5E}" type="slidenum">
              <a:rPr lang="nl-NL" smtClean="0"/>
              <a:t>‹nr.›</a:t>
            </a:fld>
            <a:endParaRPr lang="nl-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smtClean="0"/>
              <a:t>Klik om de stijl te bewerken</a:t>
            </a:r>
            <a:endParaRPr lang="nl-NL"/>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0DF273EC-20E2-4635-98A4-6162069FF2FF}" type="datetimeFigureOut">
              <a:rPr lang="nl-NL" smtClean="0"/>
              <a:t>13-12-2014</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070008EA-F5F5-4E0B-B5AE-46AF5C7E7D5E}" type="slidenum">
              <a:rPr lang="nl-NL" smtClean="0"/>
              <a:t>‹nr.›</a:t>
            </a:fld>
            <a:endParaRPr lang="nl-N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smtClean="0"/>
              <a:t>Klik om de stijl te bewerken</a:t>
            </a:r>
            <a:endParaRPr lang="nl-NL"/>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0DF273EC-20E2-4635-98A4-6162069FF2FF}" type="datetimeFigureOut">
              <a:rPr lang="nl-NL" smtClean="0"/>
              <a:t>13-12-2014</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070008EA-F5F5-4E0B-B5AE-46AF5C7E7D5E}" type="slidenum">
              <a:rPr lang="nl-NL" smtClean="0"/>
              <a:t>‹nr.›</a:t>
            </a:fld>
            <a:endParaRPr lang="nl-N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smtClean="0"/>
              <a:t>Klik om de stijl te bewerken</a:t>
            </a:r>
            <a:endParaRPr lang="nl-NL"/>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DF273EC-20E2-4635-98A4-6162069FF2FF}" type="datetimeFigureOut">
              <a:rPr lang="nl-NL" smtClean="0"/>
              <a:t>13-12-2014</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70008EA-F5F5-4E0B-B5AE-46AF5C7E7D5E}" type="slidenum">
              <a:rPr lang="nl-NL" smtClean="0"/>
              <a:t>‹nr.›</a:t>
            </a:fld>
            <a:endParaRPr lang="nl-N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www.10voorbiologie.nl/index.php?cat=9&amp;id=1186&amp;par=1194&amp;sub=1195" TargetMode="External"/><Relationship Id="rId2" Type="http://schemas.openxmlformats.org/officeDocument/2006/relationships/hyperlink" Target="http://www.10voorbiologie.nl/index.php?cat=9&amp;id=1489&amp;par=1515&amp;sub=1518"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ww.rtvnoord.nl/artikel/artikel.asp?p=126414" TargetMode="Externa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2" Type="http://schemas.openxmlformats.org/officeDocument/2006/relationships/hyperlink" Target="http://www.10voorbiologie.nl/index.php?cat=9&amp;id=1490&amp;par=1555"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10voorbiologie.nl/index.php?cat=9&amp;id=1150&amp;par=1174&amp;sub=1177" TargetMode="External"/><Relationship Id="rId2" Type="http://schemas.openxmlformats.org/officeDocument/2006/relationships/hyperlink" Target="http://www.10voorbiologie.nl/index.php?cat=9&amp;id=1150&amp;par=1155"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457200" y="274638"/>
            <a:ext cx="8229600" cy="562074"/>
          </a:xfrm>
        </p:spPr>
        <p:txBody>
          <a:bodyPr>
            <a:normAutofit fontScale="90000"/>
          </a:bodyPr>
          <a:lstStyle/>
          <a:p>
            <a:r>
              <a:rPr lang="nl-NL" sz="3200" b="1" dirty="0" smtClean="0"/>
              <a:t>43.6.1. </a:t>
            </a:r>
            <a:r>
              <a:rPr lang="en-US" sz="3200" dirty="0" smtClean="0"/>
              <a:t>Darwin</a:t>
            </a:r>
            <a:endParaRPr lang="nl-NL" sz="3200" dirty="0"/>
          </a:p>
        </p:txBody>
      </p:sp>
      <p:sp>
        <p:nvSpPr>
          <p:cNvPr id="32771" name="Rectangle 3"/>
          <p:cNvSpPr>
            <a:spLocks noGrp="1" noChangeArrowheads="1"/>
          </p:cNvSpPr>
          <p:nvPr>
            <p:ph type="body" idx="1"/>
          </p:nvPr>
        </p:nvSpPr>
        <p:spPr/>
        <p:txBody>
          <a:bodyPr>
            <a:normAutofit lnSpcReduction="10000"/>
          </a:bodyPr>
          <a:lstStyle/>
          <a:p>
            <a:pPr>
              <a:lnSpc>
                <a:spcPct val="90000"/>
              </a:lnSpc>
              <a:buNone/>
            </a:pPr>
            <a:r>
              <a:rPr lang="en-US" sz="2400" dirty="0" smtClean="0"/>
              <a:t>Charles </a:t>
            </a:r>
            <a:r>
              <a:rPr lang="en-US" sz="2400" dirty="0"/>
              <a:t>Darwin (1819-1882</a:t>
            </a:r>
            <a:r>
              <a:rPr lang="en-US" sz="2400" dirty="0" smtClean="0"/>
              <a:t>)</a:t>
            </a:r>
          </a:p>
          <a:p>
            <a:pPr>
              <a:lnSpc>
                <a:spcPct val="90000"/>
              </a:lnSpc>
            </a:pPr>
            <a:r>
              <a:rPr lang="en-US" sz="2400" dirty="0" smtClean="0"/>
              <a:t>1831: 5-jarige </a:t>
            </a:r>
            <a:r>
              <a:rPr lang="en-US" sz="2400" dirty="0" err="1" smtClean="0"/>
              <a:t>wereldreis</a:t>
            </a:r>
            <a:r>
              <a:rPr lang="en-US" sz="2400" dirty="0" smtClean="0"/>
              <a:t> “The Beagle”</a:t>
            </a:r>
          </a:p>
          <a:p>
            <a:pPr>
              <a:lnSpc>
                <a:spcPct val="90000"/>
              </a:lnSpc>
            </a:pPr>
            <a:r>
              <a:rPr lang="en-US" sz="2400" dirty="0" smtClean="0"/>
              <a:t>1859: “The origin of species”</a:t>
            </a:r>
          </a:p>
          <a:p>
            <a:pPr>
              <a:lnSpc>
                <a:spcPct val="90000"/>
              </a:lnSpc>
            </a:pPr>
            <a:r>
              <a:rPr lang="en-US" sz="2400" dirty="0" err="1" smtClean="0"/>
              <a:t>Uitgangspunt</a:t>
            </a:r>
            <a:r>
              <a:rPr lang="en-US" sz="2400" dirty="0" smtClean="0"/>
              <a:t> </a:t>
            </a:r>
            <a:r>
              <a:rPr lang="en-US" sz="2400" dirty="0" err="1" smtClean="0"/>
              <a:t>boek</a:t>
            </a:r>
            <a:r>
              <a:rPr lang="en-US" sz="2400" dirty="0" smtClean="0"/>
              <a:t>: </a:t>
            </a:r>
            <a:r>
              <a:rPr lang="en-US" sz="2400" dirty="0" err="1" smtClean="0"/>
              <a:t>Biologische</a:t>
            </a:r>
            <a:r>
              <a:rPr lang="en-US" sz="2400" dirty="0" smtClean="0"/>
              <a:t>/</a:t>
            </a:r>
            <a:r>
              <a:rPr lang="en-US" sz="2400" dirty="0" err="1" smtClean="0"/>
              <a:t>evolutionaire</a:t>
            </a:r>
            <a:r>
              <a:rPr lang="en-US" sz="2400" dirty="0" smtClean="0"/>
              <a:t> </a:t>
            </a:r>
            <a:r>
              <a:rPr lang="en-US" sz="2400" dirty="0" err="1" smtClean="0"/>
              <a:t>verklaringen</a:t>
            </a:r>
            <a:r>
              <a:rPr lang="en-US" sz="2400" dirty="0" smtClean="0"/>
              <a:t> </a:t>
            </a:r>
            <a:r>
              <a:rPr lang="en-US" sz="2400" dirty="0" err="1" smtClean="0"/>
              <a:t>ontstaan</a:t>
            </a:r>
            <a:r>
              <a:rPr lang="en-US" sz="2400" dirty="0" smtClean="0"/>
              <a:t> van </a:t>
            </a:r>
            <a:r>
              <a:rPr lang="en-US" sz="2400" dirty="0" err="1" smtClean="0"/>
              <a:t>soorten</a:t>
            </a:r>
            <a:r>
              <a:rPr lang="en-US" sz="2400" dirty="0" smtClean="0"/>
              <a:t> </a:t>
            </a:r>
            <a:r>
              <a:rPr lang="en-US" sz="2400" dirty="0" err="1" smtClean="0"/>
              <a:t>i.t.t</a:t>
            </a:r>
            <a:r>
              <a:rPr lang="en-US" sz="2400" dirty="0" smtClean="0"/>
              <a:t>. de </a:t>
            </a:r>
            <a:r>
              <a:rPr lang="en-US" sz="2400" dirty="0" err="1" smtClean="0"/>
              <a:t>Bijbel</a:t>
            </a:r>
            <a:r>
              <a:rPr lang="en-US" sz="2400" dirty="0" smtClean="0"/>
              <a:t>: De </a:t>
            </a:r>
            <a:r>
              <a:rPr lang="en-US" sz="2400" dirty="0" err="1" smtClean="0"/>
              <a:t>onveranderlijk</a:t>
            </a:r>
            <a:r>
              <a:rPr lang="en-US" sz="2400" dirty="0" smtClean="0"/>
              <a:t> van door God </a:t>
            </a:r>
            <a:r>
              <a:rPr lang="en-US" sz="2400" dirty="0" err="1" smtClean="0"/>
              <a:t>geschapen</a:t>
            </a:r>
            <a:r>
              <a:rPr lang="en-US" sz="2400" dirty="0" smtClean="0"/>
              <a:t> </a:t>
            </a:r>
            <a:r>
              <a:rPr lang="en-US" sz="2400" dirty="0" err="1" smtClean="0"/>
              <a:t>soorten</a:t>
            </a:r>
            <a:endParaRPr lang="en-US" sz="2400" dirty="0" smtClean="0"/>
          </a:p>
          <a:p>
            <a:pPr>
              <a:lnSpc>
                <a:spcPct val="90000"/>
              </a:lnSpc>
              <a:buNone/>
            </a:pPr>
            <a:endParaRPr lang="en-US" sz="2400" dirty="0" smtClean="0"/>
          </a:p>
          <a:p>
            <a:pPr>
              <a:lnSpc>
                <a:spcPct val="90000"/>
              </a:lnSpc>
            </a:pPr>
            <a:r>
              <a:rPr lang="nl-NL" sz="2400" dirty="0" smtClean="0"/>
              <a:t>Tot het eind van zijn leven bleef hij onderzoek doen naar de evolutie. Hoewel er in die tijd nog nauwelijks fossielen van menselijke voorouders waren gevonden, was hij ervan overtuigd dat ook de mens door evolutie was ontstaan en wel in Afrika. Een eeuw later waren er genoeg vondsten gedaan om te bewijzen dat hij gelijk had.</a:t>
            </a:r>
            <a:endParaRPr lang="en-US" sz="24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562074"/>
          </a:xfrm>
        </p:spPr>
        <p:txBody>
          <a:bodyPr>
            <a:normAutofit fontScale="90000"/>
          </a:bodyPr>
          <a:lstStyle/>
          <a:p>
            <a:r>
              <a:rPr lang="nl-NL" sz="3200" b="1" dirty="0" smtClean="0"/>
              <a:t>43.6.3. Snelle evolutie 3</a:t>
            </a:r>
            <a:endParaRPr lang="nl-NL" sz="3200" dirty="0"/>
          </a:p>
        </p:txBody>
      </p:sp>
      <p:sp>
        <p:nvSpPr>
          <p:cNvPr id="3" name="Tijdelijke aanduiding voor inhoud 2"/>
          <p:cNvSpPr>
            <a:spLocks noGrp="1"/>
          </p:cNvSpPr>
          <p:nvPr>
            <p:ph idx="1"/>
          </p:nvPr>
        </p:nvSpPr>
        <p:spPr>
          <a:xfrm>
            <a:off x="457200" y="908720"/>
            <a:ext cx="8229600" cy="5544616"/>
          </a:xfrm>
        </p:spPr>
        <p:txBody>
          <a:bodyPr>
            <a:normAutofit lnSpcReduction="10000"/>
          </a:bodyPr>
          <a:lstStyle/>
          <a:p>
            <a:r>
              <a:rPr lang="nl-NL" dirty="0" smtClean="0"/>
              <a:t>Maar er zijn veel meer van dergelijke voorbeelden. </a:t>
            </a:r>
            <a:r>
              <a:rPr lang="nl-NL" b="1" dirty="0" smtClean="0"/>
              <a:t>In de metro van Londen </a:t>
            </a:r>
            <a:r>
              <a:rPr lang="nl-NL" dirty="0" smtClean="0"/>
              <a:t>leven ondergrondse </a:t>
            </a:r>
            <a:r>
              <a:rPr lang="nl-NL" b="1" dirty="0" smtClean="0"/>
              <a:t>muggen</a:t>
            </a:r>
            <a:r>
              <a:rPr lang="nl-NL" dirty="0" smtClean="0"/>
              <a:t> waarvan de voorouders er waarschijnlijk tientallen jaren geleden terecht zijn gekomen. Het is er donker en vochtig en er zijn altijd genoeg mensen om bloed van te zuigen. </a:t>
            </a:r>
            <a:r>
              <a:rPr lang="nl-NL" b="1" dirty="0" smtClean="0"/>
              <a:t>Natuurlijke vijanden zijn er niet of nauwelijks. </a:t>
            </a:r>
            <a:r>
              <a:rPr lang="nl-NL" dirty="0" smtClean="0"/>
              <a:t>Toen een bioloog een aantal van die muggen ving om er onderzoek naar te doen, bleek dat ze </a:t>
            </a:r>
            <a:r>
              <a:rPr lang="nl-NL" b="1" dirty="0" smtClean="0"/>
              <a:t>niet meer gekruist konden worden met bovengrondse muggen</a:t>
            </a:r>
            <a:r>
              <a:rPr lang="nl-NL" dirty="0" smtClean="0"/>
              <a:t>. Hier was een </a:t>
            </a:r>
            <a:r>
              <a:rPr lang="nl-NL" b="1" dirty="0" smtClean="0"/>
              <a:t>nieuwe soort ontstaan</a:t>
            </a:r>
            <a:r>
              <a:rPr lang="nl-NL" dirty="0" smtClean="0"/>
              <a:t>.</a:t>
            </a:r>
            <a:endParaRPr lang="nl-NL"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778098"/>
          </a:xfrm>
        </p:spPr>
        <p:txBody>
          <a:bodyPr>
            <a:normAutofit/>
          </a:bodyPr>
          <a:lstStyle/>
          <a:p>
            <a:r>
              <a:rPr lang="nl-NL" sz="3200" b="1" dirty="0" smtClean="0"/>
              <a:t>43.6.4.  Resistentie door evolutie 1</a:t>
            </a:r>
            <a:endParaRPr lang="nl-NL" sz="3200" dirty="0"/>
          </a:p>
        </p:txBody>
      </p:sp>
      <p:sp>
        <p:nvSpPr>
          <p:cNvPr id="3" name="Tijdelijke aanduiding voor inhoud 2"/>
          <p:cNvSpPr>
            <a:spLocks noGrp="1"/>
          </p:cNvSpPr>
          <p:nvPr>
            <p:ph idx="1"/>
          </p:nvPr>
        </p:nvSpPr>
        <p:spPr>
          <a:xfrm>
            <a:off x="457200" y="1196752"/>
            <a:ext cx="8229600" cy="5256584"/>
          </a:xfrm>
        </p:spPr>
        <p:txBody>
          <a:bodyPr>
            <a:normAutofit/>
          </a:bodyPr>
          <a:lstStyle/>
          <a:p>
            <a:r>
              <a:rPr lang="nl-NL" sz="2400" dirty="0" smtClean="0"/>
              <a:t>Een gevaarlijke vorm van snelle - moderne - evolutie is het ontstaan van </a:t>
            </a:r>
            <a:r>
              <a:rPr lang="nl-NL" sz="2400" b="1" dirty="0" smtClean="0"/>
              <a:t>resistentie </a:t>
            </a:r>
            <a:r>
              <a:rPr lang="nl-NL" sz="2400" dirty="0" smtClean="0"/>
              <a:t>van insecten tegen </a:t>
            </a:r>
            <a:r>
              <a:rPr lang="nl-NL" sz="2400" dirty="0" smtClean="0">
                <a:hlinkClick r:id="rId2"/>
              </a:rPr>
              <a:t>bestrijdingsmiddelen</a:t>
            </a:r>
            <a:r>
              <a:rPr lang="nl-NL" sz="2400" dirty="0" smtClean="0"/>
              <a:t> en van ziekteverwekkers tegen medicijnen. De mutaties bij deze organismen gaan zó snel dat er nieuwe soorten ontstaan die resistent (= ongevoelig) worden voor de middelen die mensen tegen ze inzetten. </a:t>
            </a:r>
            <a:r>
              <a:rPr lang="nl-NL" sz="2400" dirty="0" smtClean="0">
                <a:hlinkClick r:id="rId3"/>
              </a:rPr>
              <a:t>Bacteriën</a:t>
            </a:r>
            <a:r>
              <a:rPr lang="nl-NL" sz="2400" dirty="0" smtClean="0"/>
              <a:t> die resistent zijn tegen antibiotica vormen een serieus gevaar, vooral in ziekenhuizen, waar veel met medicijnen wordt gewerkt en veel mensen met een verminderde weerstand aanwezig zijn</a:t>
            </a:r>
          </a:p>
          <a:p>
            <a:r>
              <a:rPr lang="nl-NL" sz="2400" b="1" dirty="0" smtClean="0"/>
              <a:t>Resistentie  = de ongevoeligheid van een bacterie voor een bepaald antibioticum</a:t>
            </a:r>
            <a:endParaRPr lang="nl-NL" sz="24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620688"/>
            <a:ext cx="8229600" cy="1224136"/>
          </a:xfrm>
        </p:spPr>
        <p:txBody>
          <a:bodyPr>
            <a:normAutofit fontScale="90000"/>
          </a:bodyPr>
          <a:lstStyle/>
          <a:p>
            <a:r>
              <a:rPr lang="nl-NL" sz="3200" b="1" dirty="0" smtClean="0"/>
              <a:t>43.6.4.  Resistentie door evolutie 2</a:t>
            </a:r>
            <a:br>
              <a:rPr lang="nl-NL" sz="3200" b="1" dirty="0" smtClean="0"/>
            </a:br>
            <a:r>
              <a:rPr lang="nl-NL" sz="2800" dirty="0" smtClean="0">
                <a:hlinkClick r:id="rId2"/>
              </a:rPr>
              <a:t>lees meer RTV Noord</a:t>
            </a:r>
            <a:r>
              <a:rPr lang="nl-NL" sz="2800" dirty="0" smtClean="0"/>
              <a:t/>
            </a:r>
            <a:br>
              <a:rPr lang="nl-NL" sz="2800" dirty="0" smtClean="0"/>
            </a:br>
            <a:r>
              <a:rPr lang="nl-NL" sz="3200" b="1" dirty="0" smtClean="0"/>
              <a:t/>
            </a:r>
            <a:br>
              <a:rPr lang="nl-NL" sz="3200" b="1" dirty="0" smtClean="0"/>
            </a:br>
            <a:endParaRPr lang="nl-NL" sz="3200" dirty="0"/>
          </a:p>
        </p:txBody>
      </p:sp>
      <p:pic>
        <p:nvPicPr>
          <p:cNvPr id="2050" name="Picture 2"/>
          <p:cNvPicPr>
            <a:picLocks noGrp="1" noChangeAspect="1" noChangeArrowheads="1"/>
          </p:cNvPicPr>
          <p:nvPr>
            <p:ph idx="1"/>
          </p:nvPr>
        </p:nvPicPr>
        <p:blipFill>
          <a:blip r:embed="rId3" cstate="print"/>
          <a:srcRect/>
          <a:stretch>
            <a:fillRect/>
          </a:stretch>
        </p:blipFill>
        <p:spPr bwMode="auto">
          <a:xfrm>
            <a:off x="1115616" y="2132856"/>
            <a:ext cx="6409658" cy="2736304"/>
          </a:xfrm>
          <a:prstGeom prst="rect">
            <a:avLst/>
          </a:prstGeom>
          <a:noFill/>
          <a:ln w="9525">
            <a:noFill/>
            <a:miter lim="800000"/>
            <a:headEnd/>
            <a:tailEnd/>
          </a:ln>
        </p:spPr>
      </p:pic>
      <p:pic>
        <p:nvPicPr>
          <p:cNvPr id="2052" name="Picture 4"/>
          <p:cNvPicPr>
            <a:picLocks noChangeAspect="1" noChangeArrowheads="1"/>
          </p:cNvPicPr>
          <p:nvPr/>
        </p:nvPicPr>
        <p:blipFill>
          <a:blip r:embed="rId4" cstate="print"/>
          <a:srcRect/>
          <a:stretch>
            <a:fillRect/>
          </a:stretch>
        </p:blipFill>
        <p:spPr bwMode="auto">
          <a:xfrm>
            <a:off x="2267744" y="5013176"/>
            <a:ext cx="4057650" cy="16383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706090"/>
          </a:xfrm>
        </p:spPr>
        <p:txBody>
          <a:bodyPr>
            <a:normAutofit/>
          </a:bodyPr>
          <a:lstStyle/>
          <a:p>
            <a:r>
              <a:rPr lang="nl-NL" sz="3200" b="1" dirty="0" smtClean="0"/>
              <a:t>43.6.2. Evolutie 1</a:t>
            </a:r>
            <a:endParaRPr lang="nl-NL" sz="3200" dirty="0"/>
          </a:p>
        </p:txBody>
      </p:sp>
      <p:sp>
        <p:nvSpPr>
          <p:cNvPr id="3" name="Tijdelijke aanduiding voor inhoud 2"/>
          <p:cNvSpPr>
            <a:spLocks noGrp="1"/>
          </p:cNvSpPr>
          <p:nvPr>
            <p:ph idx="1"/>
          </p:nvPr>
        </p:nvSpPr>
        <p:spPr>
          <a:xfrm>
            <a:off x="457200" y="1196752"/>
            <a:ext cx="8229600" cy="5256584"/>
          </a:xfrm>
        </p:spPr>
        <p:txBody>
          <a:bodyPr>
            <a:normAutofit/>
          </a:bodyPr>
          <a:lstStyle/>
          <a:p>
            <a:r>
              <a:rPr lang="nl-NL" sz="2400" dirty="0" smtClean="0"/>
              <a:t>Darwin begreep als een van de eerste wetenschappers dat de ontwikkeling van het leven op aarde verklaard kan worden door wat hij bij die </a:t>
            </a:r>
            <a:r>
              <a:rPr lang="nl-NL" sz="2400" dirty="0" smtClean="0">
                <a:hlinkClick r:id="rId2"/>
              </a:rPr>
              <a:t>vinken</a:t>
            </a:r>
            <a:r>
              <a:rPr lang="nl-NL" sz="2400" dirty="0" smtClean="0"/>
              <a:t> had gezien. </a:t>
            </a:r>
          </a:p>
          <a:p>
            <a:pPr>
              <a:buNone/>
            </a:pPr>
            <a:endParaRPr lang="nl-NL" sz="2400" dirty="0" smtClean="0"/>
          </a:p>
          <a:p>
            <a:r>
              <a:rPr lang="nl-NL" sz="2400" dirty="0" smtClean="0"/>
              <a:t>Variatie binnen een soort kan leiden tot verschillen, vooral als de populaties van elkaar geïsoleerd raken. Doordat dit op aarde voortdurend gebeurde - en nog steeds gebeurt -, zijn er steeds nieuwe soorten ontstaan, maar ook veel soorten verdwenen. </a:t>
            </a:r>
          </a:p>
          <a:p>
            <a:pPr>
              <a:buNone/>
            </a:pPr>
            <a:endParaRPr lang="nl-NL" sz="2400" dirty="0" smtClean="0"/>
          </a:p>
          <a:p>
            <a:r>
              <a:rPr lang="nl-NL" sz="2400" dirty="0" smtClean="0"/>
              <a:t>Omdat de </a:t>
            </a:r>
            <a:r>
              <a:rPr lang="nl-NL" sz="2400" b="1" dirty="0" smtClean="0"/>
              <a:t>evolutie</a:t>
            </a:r>
            <a:r>
              <a:rPr lang="nl-NL" sz="2400" dirty="0" smtClean="0"/>
              <a:t> meestal heel langzaam gaat, zien we er om ons heen niet veel van.</a:t>
            </a:r>
            <a:endParaRPr lang="nl-NL" sz="2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778098"/>
          </a:xfrm>
        </p:spPr>
        <p:txBody>
          <a:bodyPr>
            <a:normAutofit/>
          </a:bodyPr>
          <a:lstStyle/>
          <a:p>
            <a:r>
              <a:rPr lang="nl-NL" sz="3200" b="1" dirty="0" smtClean="0"/>
              <a:t>43.6.2. Evolutie 2</a:t>
            </a:r>
            <a:endParaRPr lang="nl-NL" sz="3200" dirty="0"/>
          </a:p>
        </p:txBody>
      </p:sp>
      <p:sp>
        <p:nvSpPr>
          <p:cNvPr id="3" name="Tijdelijke aanduiding voor inhoud 2"/>
          <p:cNvSpPr>
            <a:spLocks noGrp="1"/>
          </p:cNvSpPr>
          <p:nvPr>
            <p:ph idx="1"/>
          </p:nvPr>
        </p:nvSpPr>
        <p:spPr/>
        <p:txBody>
          <a:bodyPr/>
          <a:lstStyle/>
          <a:p>
            <a:pPr>
              <a:lnSpc>
                <a:spcPct val="90000"/>
              </a:lnSpc>
            </a:pPr>
            <a:r>
              <a:rPr lang="nl-NL" sz="2400" dirty="0" smtClean="0"/>
              <a:t>In </a:t>
            </a:r>
            <a:r>
              <a:rPr lang="nl-NL" sz="2400" dirty="0" err="1" smtClean="0"/>
              <a:t>Darwins</a:t>
            </a:r>
            <a:r>
              <a:rPr lang="nl-NL" sz="2400" dirty="0" smtClean="0"/>
              <a:t> tijd was er nog niets bekend over DNA, </a:t>
            </a:r>
            <a:r>
              <a:rPr lang="nl-NL" sz="2400" dirty="0" smtClean="0">
                <a:hlinkClick r:id="rId2"/>
              </a:rPr>
              <a:t>genen</a:t>
            </a:r>
            <a:r>
              <a:rPr lang="nl-NL" sz="2400" dirty="0" smtClean="0"/>
              <a:t> en </a:t>
            </a:r>
            <a:r>
              <a:rPr lang="nl-NL" sz="2400" dirty="0" smtClean="0">
                <a:hlinkClick r:id="rId3"/>
              </a:rPr>
              <a:t>mutaties</a:t>
            </a:r>
            <a:r>
              <a:rPr lang="nl-NL" sz="2400" dirty="0" smtClean="0"/>
              <a:t>. De oorzaak van de erfelijke veranderingen bleef dan ook een raadsel. </a:t>
            </a:r>
          </a:p>
          <a:p>
            <a:pPr>
              <a:lnSpc>
                <a:spcPct val="90000"/>
              </a:lnSpc>
              <a:buNone/>
            </a:pPr>
            <a:endParaRPr lang="nl-NL" sz="2400" dirty="0" smtClean="0"/>
          </a:p>
          <a:p>
            <a:pPr>
              <a:lnSpc>
                <a:spcPct val="90000"/>
              </a:lnSpc>
            </a:pPr>
            <a:r>
              <a:rPr lang="nl-NL" sz="2400" dirty="0" smtClean="0"/>
              <a:t>Lang na </a:t>
            </a:r>
            <a:r>
              <a:rPr lang="nl-NL" sz="2400" dirty="0" err="1" smtClean="0"/>
              <a:t>Darwins</a:t>
            </a:r>
            <a:r>
              <a:rPr lang="nl-NL" sz="2400" dirty="0" smtClean="0"/>
              <a:t> dood is duidelijk geworden hoe mutaties ontstaan. Daarom is er nu een goede verklaring voor de evolutie mogelijk. Deze is samen te vatten in vier punten:</a:t>
            </a:r>
          </a:p>
          <a:p>
            <a:pPr>
              <a:lnSpc>
                <a:spcPct val="90000"/>
              </a:lnSpc>
              <a:buNone/>
            </a:pPr>
            <a:endParaRPr lang="en-US" sz="2400" dirty="0" smtClean="0"/>
          </a:p>
          <a:p>
            <a:pPr>
              <a:lnSpc>
                <a:spcPct val="90000"/>
              </a:lnSpc>
            </a:pPr>
            <a:r>
              <a:rPr lang="en-US" sz="2400" dirty="0" err="1" smtClean="0"/>
              <a:t>Neodarwinistische</a:t>
            </a:r>
            <a:r>
              <a:rPr lang="en-US" sz="2400" dirty="0" smtClean="0"/>
              <a:t> </a:t>
            </a:r>
            <a:r>
              <a:rPr lang="en-US" sz="2400" dirty="0" err="1" smtClean="0"/>
              <a:t>evolutietheorie</a:t>
            </a:r>
            <a:r>
              <a:rPr lang="en-US" sz="2400" dirty="0" smtClean="0"/>
              <a:t> </a:t>
            </a:r>
            <a:r>
              <a:rPr lang="en-US" sz="2400" dirty="0" err="1" smtClean="0"/>
              <a:t>oftewel</a:t>
            </a:r>
            <a:r>
              <a:rPr lang="en-US" sz="2400" dirty="0" smtClean="0"/>
              <a:t> het </a:t>
            </a:r>
            <a:r>
              <a:rPr lang="en-US" sz="2400" dirty="0" err="1" smtClean="0"/>
              <a:t>neodarwinisme</a:t>
            </a:r>
            <a:r>
              <a:rPr lang="en-US" sz="2400" dirty="0" smtClean="0"/>
              <a:t> </a:t>
            </a:r>
            <a:r>
              <a:rPr lang="en-US" sz="2400" dirty="0" err="1" smtClean="0"/>
              <a:t>gaat</a:t>
            </a:r>
            <a:r>
              <a:rPr lang="en-US" sz="2400" dirty="0" smtClean="0"/>
              <a:t> </a:t>
            </a:r>
            <a:r>
              <a:rPr lang="en-US" sz="2400" dirty="0" err="1" smtClean="0"/>
              <a:t>uit</a:t>
            </a:r>
            <a:r>
              <a:rPr lang="en-US" sz="2400" dirty="0" smtClean="0"/>
              <a:t> van:  </a:t>
            </a:r>
            <a:r>
              <a:rPr lang="en-US" sz="2400" dirty="0" err="1" smtClean="0"/>
              <a:t>zie</a:t>
            </a:r>
            <a:r>
              <a:rPr lang="en-US" sz="2400" dirty="0" smtClean="0"/>
              <a:t> </a:t>
            </a:r>
            <a:r>
              <a:rPr lang="en-US" sz="2400" dirty="0" err="1" smtClean="0"/>
              <a:t>volgende</a:t>
            </a:r>
            <a:r>
              <a:rPr lang="en-US" sz="2400" dirty="0" smtClean="0"/>
              <a:t> </a:t>
            </a:r>
            <a:r>
              <a:rPr lang="en-US" sz="2400" dirty="0" err="1" smtClean="0"/>
              <a:t>dia</a:t>
            </a:r>
            <a:endParaRPr lang="en-US" sz="2400" dirty="0" smtClean="0"/>
          </a:p>
          <a:p>
            <a:endParaRPr lang="nl-NL"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706090"/>
          </a:xfrm>
        </p:spPr>
        <p:txBody>
          <a:bodyPr>
            <a:normAutofit/>
          </a:bodyPr>
          <a:lstStyle/>
          <a:p>
            <a:r>
              <a:rPr lang="nl-NL" sz="3200" b="1" dirty="0" smtClean="0"/>
              <a:t>43.6.2. Evolutie 3</a:t>
            </a:r>
            <a:endParaRPr lang="nl-NL" sz="3200" dirty="0"/>
          </a:p>
        </p:txBody>
      </p:sp>
      <p:sp>
        <p:nvSpPr>
          <p:cNvPr id="3" name="Tijdelijke aanduiding voor inhoud 2"/>
          <p:cNvSpPr>
            <a:spLocks noGrp="1"/>
          </p:cNvSpPr>
          <p:nvPr>
            <p:ph idx="1"/>
          </p:nvPr>
        </p:nvSpPr>
        <p:spPr>
          <a:xfrm>
            <a:off x="457200" y="1052736"/>
            <a:ext cx="8229600" cy="5544616"/>
          </a:xfrm>
        </p:spPr>
        <p:txBody>
          <a:bodyPr>
            <a:normAutofit/>
          </a:bodyPr>
          <a:lstStyle/>
          <a:p>
            <a:r>
              <a:rPr lang="en-US" sz="2400" dirty="0" err="1" smtClean="0"/>
              <a:t>Neodarwinistische</a:t>
            </a:r>
            <a:r>
              <a:rPr lang="en-US" sz="2400" dirty="0" smtClean="0"/>
              <a:t> </a:t>
            </a:r>
            <a:r>
              <a:rPr lang="en-US" sz="2400" dirty="0" err="1" smtClean="0"/>
              <a:t>evolutietheorie</a:t>
            </a:r>
            <a:r>
              <a:rPr lang="en-US" sz="2400" dirty="0" smtClean="0"/>
              <a:t> </a:t>
            </a:r>
            <a:r>
              <a:rPr lang="en-US" sz="2400" dirty="0" err="1" smtClean="0"/>
              <a:t>oftewel</a:t>
            </a:r>
            <a:r>
              <a:rPr lang="en-US" sz="2400" dirty="0" smtClean="0"/>
              <a:t> het </a:t>
            </a:r>
            <a:r>
              <a:rPr lang="en-US" sz="2400" dirty="0" err="1" smtClean="0"/>
              <a:t>neodarwinisme</a:t>
            </a:r>
            <a:r>
              <a:rPr lang="en-US" sz="2400" dirty="0" smtClean="0"/>
              <a:t> </a:t>
            </a:r>
            <a:r>
              <a:rPr lang="en-US" sz="2400" dirty="0" err="1" smtClean="0"/>
              <a:t>gaat</a:t>
            </a:r>
            <a:r>
              <a:rPr lang="en-US" sz="2400" dirty="0" smtClean="0"/>
              <a:t> </a:t>
            </a:r>
            <a:r>
              <a:rPr lang="en-US" sz="2400" dirty="0" err="1" smtClean="0"/>
              <a:t>uit</a:t>
            </a:r>
            <a:r>
              <a:rPr lang="en-US" sz="2400" dirty="0" smtClean="0"/>
              <a:t> van:</a:t>
            </a:r>
          </a:p>
          <a:p>
            <a:endParaRPr lang="en-US" sz="2400" dirty="0" smtClean="0"/>
          </a:p>
          <a:p>
            <a:pPr fontAlgn="t">
              <a:buNone/>
            </a:pPr>
            <a:r>
              <a:rPr lang="nl-NL" sz="2400" dirty="0" smtClean="0"/>
              <a:t>1. 	Er zijn altijd </a:t>
            </a:r>
            <a:r>
              <a:rPr lang="nl-NL" sz="2400" b="1" dirty="0" smtClean="0"/>
              <a:t>meer nakomelingen </a:t>
            </a:r>
            <a:r>
              <a:rPr lang="nl-NL" sz="2400" dirty="0" smtClean="0"/>
              <a:t>dan er kunnen overleven.</a:t>
            </a:r>
          </a:p>
          <a:p>
            <a:pPr marL="457200" indent="-457200" fontAlgn="t">
              <a:buAutoNum type="arabicPeriod" startAt="2"/>
            </a:pPr>
            <a:r>
              <a:rPr lang="nl-NL" sz="2400" b="1" dirty="0" smtClean="0"/>
              <a:t>Door mutatie </a:t>
            </a:r>
            <a:r>
              <a:rPr lang="nl-NL" sz="2400" dirty="0" smtClean="0"/>
              <a:t>ontstaan voortdurend </a:t>
            </a:r>
            <a:r>
              <a:rPr lang="nl-NL" sz="2400" b="1" dirty="0" smtClean="0"/>
              <a:t>erfelijke verschillen </a:t>
            </a:r>
            <a:r>
              <a:rPr lang="nl-NL" sz="2400" dirty="0" smtClean="0"/>
              <a:t>tussen organismen van dezelfde soort.</a:t>
            </a:r>
          </a:p>
          <a:p>
            <a:pPr marL="457200" indent="-457200" fontAlgn="t">
              <a:buNone/>
            </a:pPr>
            <a:r>
              <a:rPr lang="en-US" sz="2400" dirty="0" smtClean="0"/>
              <a:t>	</a:t>
            </a:r>
            <a:r>
              <a:rPr lang="en-US" sz="2400" b="1" dirty="0" err="1" smtClean="0"/>
              <a:t>Verscheidenheid</a:t>
            </a:r>
            <a:r>
              <a:rPr lang="en-US" sz="2400" b="1" dirty="0" smtClean="0"/>
              <a:t> in </a:t>
            </a:r>
            <a:r>
              <a:rPr lang="en-US" sz="2400" b="1" dirty="0" err="1" smtClean="0"/>
              <a:t>genotypen</a:t>
            </a:r>
            <a:endParaRPr lang="nl-NL" sz="2400" b="1" dirty="0" smtClean="0"/>
          </a:p>
          <a:p>
            <a:pPr fontAlgn="t">
              <a:buNone/>
            </a:pPr>
            <a:r>
              <a:rPr lang="nl-NL" sz="2400" dirty="0" smtClean="0"/>
              <a:t>3. 	Door </a:t>
            </a:r>
            <a:r>
              <a:rPr lang="nl-NL" sz="2400" b="1" dirty="0" smtClean="0"/>
              <a:t>natuurlijke selectie </a:t>
            </a:r>
            <a:r>
              <a:rPr lang="nl-NL" sz="2400" dirty="0" smtClean="0"/>
              <a:t>blijven alleen de varianten over die een goede overlevingskans hebben.</a:t>
            </a:r>
          </a:p>
          <a:p>
            <a:pPr fontAlgn="t">
              <a:buNone/>
            </a:pPr>
            <a:r>
              <a:rPr lang="nl-NL" sz="2400" dirty="0" smtClean="0"/>
              <a:t>4. 	Door </a:t>
            </a:r>
            <a:r>
              <a:rPr lang="nl-NL" sz="2400" b="1" dirty="0" smtClean="0"/>
              <a:t>isolatie</a:t>
            </a:r>
            <a:r>
              <a:rPr lang="nl-NL" sz="2400" dirty="0" smtClean="0"/>
              <a:t> van populaties kunnen de </a:t>
            </a:r>
            <a:r>
              <a:rPr lang="nl-NL" sz="2400" b="1" dirty="0" smtClean="0"/>
              <a:t>verschillen tussen de populaties </a:t>
            </a:r>
            <a:r>
              <a:rPr lang="nl-NL" sz="2400" dirty="0" smtClean="0"/>
              <a:t>steeds groter worden, waardoor </a:t>
            </a:r>
            <a:r>
              <a:rPr lang="nl-NL" sz="2400" b="1" dirty="0" smtClean="0"/>
              <a:t>nieuwe soorten ontstaan 	= Soortvorming door isolatie</a:t>
            </a:r>
          </a:p>
          <a:p>
            <a:endParaRPr lang="nl-NL" sz="24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r>
              <a:rPr lang="en-US"/>
              <a:t>Verscheidenheid in genotypen</a:t>
            </a:r>
            <a:endParaRPr lang="nl-NL"/>
          </a:p>
        </p:txBody>
      </p:sp>
      <p:sp>
        <p:nvSpPr>
          <p:cNvPr id="33795" name="Rectangle 3"/>
          <p:cNvSpPr>
            <a:spLocks noGrp="1" noChangeArrowheads="1"/>
          </p:cNvSpPr>
          <p:nvPr>
            <p:ph type="body" idx="1"/>
          </p:nvPr>
        </p:nvSpPr>
        <p:spPr/>
        <p:txBody>
          <a:bodyPr/>
          <a:lstStyle/>
          <a:p>
            <a:r>
              <a:rPr lang="en-US" sz="2800"/>
              <a:t>Individuen verschillen in genotype</a:t>
            </a:r>
          </a:p>
          <a:p>
            <a:r>
              <a:rPr lang="en-US" sz="2800"/>
              <a:t>Bij geslachtelijke voortplanting treedt recombinatie van genen op</a:t>
            </a:r>
          </a:p>
          <a:p>
            <a:r>
              <a:rPr lang="en-US" sz="2800"/>
              <a:t>Bovendien mutaties</a:t>
            </a:r>
          </a:p>
          <a:p>
            <a:endParaRPr lang="en-US" sz="2800"/>
          </a:p>
          <a:p>
            <a:r>
              <a:rPr lang="en-US" sz="2800"/>
              <a:t>Door mutaties en verscheidenheid in genotypen grote verscheidenheid (diversiteit) in genotypen binnen een populatie</a:t>
            </a:r>
          </a:p>
          <a:p>
            <a:r>
              <a:rPr lang="en-US" sz="2800"/>
              <a:t>Daardoor ook verschillen in fenotype</a:t>
            </a:r>
            <a:endParaRPr lang="nl-NL" sz="280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r>
              <a:rPr lang="en-US"/>
              <a:t>Natuurlijke selectie</a:t>
            </a:r>
            <a:endParaRPr lang="nl-NL"/>
          </a:p>
        </p:txBody>
      </p:sp>
      <p:sp>
        <p:nvSpPr>
          <p:cNvPr id="34819" name="Rectangle 3"/>
          <p:cNvSpPr>
            <a:spLocks noGrp="1" noChangeArrowheads="1"/>
          </p:cNvSpPr>
          <p:nvPr>
            <p:ph type="body" idx="1"/>
          </p:nvPr>
        </p:nvSpPr>
        <p:spPr/>
        <p:txBody>
          <a:bodyPr/>
          <a:lstStyle/>
          <a:p>
            <a:pPr>
              <a:lnSpc>
                <a:spcPct val="80000"/>
              </a:lnSpc>
            </a:pPr>
            <a:r>
              <a:rPr lang="en-US" sz="2800"/>
              <a:t>Individuen met een betere aanpassing aan het milieu hebben een grotere overlevingskans</a:t>
            </a:r>
          </a:p>
          <a:p>
            <a:pPr>
              <a:lnSpc>
                <a:spcPct val="80000"/>
              </a:lnSpc>
            </a:pPr>
            <a:r>
              <a:rPr lang="en-US" sz="2800"/>
              <a:t>Meer nakomelingen die in leven blijven</a:t>
            </a:r>
          </a:p>
          <a:p>
            <a:pPr>
              <a:lnSpc>
                <a:spcPct val="80000"/>
              </a:lnSpc>
            </a:pPr>
            <a:r>
              <a:rPr lang="en-US" sz="2800"/>
              <a:t>Dus meer voortplanting van dat genotype</a:t>
            </a:r>
          </a:p>
          <a:p>
            <a:pPr>
              <a:lnSpc>
                <a:spcPct val="80000"/>
              </a:lnSpc>
            </a:pPr>
            <a:r>
              <a:rPr lang="en-US" sz="2800"/>
              <a:t>Dit heet: natuurlijke selectie</a:t>
            </a:r>
          </a:p>
          <a:p>
            <a:pPr>
              <a:lnSpc>
                <a:spcPct val="80000"/>
              </a:lnSpc>
            </a:pPr>
            <a:r>
              <a:rPr lang="en-US" sz="2800"/>
              <a:t>Daardoor voortdurende verandering van soorten</a:t>
            </a:r>
          </a:p>
          <a:p>
            <a:pPr>
              <a:lnSpc>
                <a:spcPct val="80000"/>
              </a:lnSpc>
            </a:pPr>
            <a:r>
              <a:rPr lang="en-US" sz="2800"/>
              <a:t>Mutaties, recombinatie en natuurlijke selectie kunnen een beter aangepaste soort opleveren</a:t>
            </a:r>
          </a:p>
          <a:p>
            <a:pPr>
              <a:lnSpc>
                <a:spcPct val="80000"/>
              </a:lnSpc>
            </a:pPr>
            <a:r>
              <a:rPr lang="en-US" sz="2800"/>
              <a:t>Oorspronkelijke vorm kan uitsterven</a:t>
            </a:r>
          </a:p>
          <a:p>
            <a:pPr>
              <a:lnSpc>
                <a:spcPct val="80000"/>
              </a:lnSpc>
            </a:pPr>
            <a:r>
              <a:rPr lang="en-US" sz="2800"/>
              <a:t>Mutanten (met een gunstiger genotype) blijven bestaan</a:t>
            </a:r>
            <a:endParaRPr lang="nl-NL" sz="28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r>
              <a:rPr lang="en-US"/>
              <a:t>Soortvorming door isolatie</a:t>
            </a:r>
            <a:endParaRPr lang="nl-NL"/>
          </a:p>
        </p:txBody>
      </p:sp>
      <p:sp>
        <p:nvSpPr>
          <p:cNvPr id="35843" name="Rectangle 3"/>
          <p:cNvSpPr>
            <a:spLocks noGrp="1" noChangeArrowheads="1"/>
          </p:cNvSpPr>
          <p:nvPr>
            <p:ph type="body" idx="1"/>
          </p:nvPr>
        </p:nvSpPr>
        <p:spPr/>
        <p:txBody>
          <a:bodyPr/>
          <a:lstStyle/>
          <a:p>
            <a:pPr>
              <a:lnSpc>
                <a:spcPct val="80000"/>
              </a:lnSpc>
            </a:pPr>
            <a:r>
              <a:rPr lang="en-US" sz="2800"/>
              <a:t>Indien verschillende vormen van een soort van elkaar geisoleerd raken, kunnen op den duur verschillende soorten ontstaan</a:t>
            </a:r>
          </a:p>
          <a:p>
            <a:pPr>
              <a:lnSpc>
                <a:spcPct val="80000"/>
              </a:lnSpc>
            </a:pPr>
            <a:r>
              <a:rPr lang="en-US" sz="2800"/>
              <a:t>Daarna kunnen deze 2 soorten niet meer met elkaar voortplanten met daarbij vruchtbare nakomelingen</a:t>
            </a:r>
          </a:p>
          <a:p>
            <a:pPr>
              <a:lnSpc>
                <a:spcPct val="80000"/>
              </a:lnSpc>
            </a:pPr>
            <a:r>
              <a:rPr lang="en-US" sz="2800"/>
              <a:t>Deze 2 vormen zijn dan 2 verschillende soorten geworden</a:t>
            </a:r>
          </a:p>
          <a:p>
            <a:pPr>
              <a:lnSpc>
                <a:spcPct val="80000"/>
              </a:lnSpc>
            </a:pPr>
            <a:r>
              <a:rPr lang="en-US" sz="2800"/>
              <a:t>Voorbeeld: Darwinvinken op de Galapagoseilanden (Zuid-Amerika)</a:t>
            </a:r>
          </a:p>
          <a:p>
            <a:pPr>
              <a:lnSpc>
                <a:spcPct val="80000"/>
              </a:lnSpc>
            </a:pPr>
            <a:r>
              <a:rPr lang="en-US" sz="2800"/>
              <a:t>Zie schema afb. 39 blz. 178</a:t>
            </a:r>
            <a:endParaRPr lang="nl-NL" sz="280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634082"/>
          </a:xfrm>
        </p:spPr>
        <p:txBody>
          <a:bodyPr>
            <a:normAutofit/>
          </a:bodyPr>
          <a:lstStyle/>
          <a:p>
            <a:r>
              <a:rPr lang="nl-NL" sz="3200" b="1" dirty="0" smtClean="0"/>
              <a:t>43.6.3. Snelle evolutie 1</a:t>
            </a:r>
            <a:endParaRPr lang="nl-NL" sz="3200" dirty="0"/>
          </a:p>
        </p:txBody>
      </p:sp>
      <p:sp>
        <p:nvSpPr>
          <p:cNvPr id="3" name="Tijdelijke aanduiding voor inhoud 2"/>
          <p:cNvSpPr>
            <a:spLocks noGrp="1"/>
          </p:cNvSpPr>
          <p:nvPr>
            <p:ph idx="1"/>
          </p:nvPr>
        </p:nvSpPr>
        <p:spPr>
          <a:xfrm>
            <a:off x="457200" y="1052736"/>
            <a:ext cx="8229600" cy="5616624"/>
          </a:xfrm>
        </p:spPr>
        <p:txBody>
          <a:bodyPr>
            <a:normAutofit/>
          </a:bodyPr>
          <a:lstStyle/>
          <a:p>
            <a:r>
              <a:rPr lang="nl-NL" sz="2400" dirty="0" smtClean="0"/>
              <a:t>Voorbeeld is de kleurverandering bij de berkenspanner, een klein vlindertje</a:t>
            </a:r>
          </a:p>
          <a:p>
            <a:r>
              <a:rPr lang="nl-NL" sz="2400" dirty="0" smtClean="0"/>
              <a:t>In de jaren vijftig van de 19</a:t>
            </a:r>
            <a:r>
              <a:rPr lang="nl-NL" sz="2400" baseline="30000" dirty="0" smtClean="0"/>
              <a:t>de</a:t>
            </a:r>
            <a:r>
              <a:rPr lang="nl-NL" sz="2400" dirty="0" smtClean="0"/>
              <a:t> eeuw werden in het noordwesten van Engeland donkergekleurde berkenspanners gevangen. Ze waren zeldzaam. De berkenspanner was gewoonlijk wit, een schutkleur om niet op te vallen als hij op de witte stam van de berk zat. Toch werden er steeds meer donkere exemplaren gevangen. De witte exemplaren werden zeldzaam. Wat was er gebeurd? </a:t>
            </a:r>
          </a:p>
          <a:p>
            <a:endParaRPr lang="nl-NL" sz="2400" dirty="0"/>
          </a:p>
        </p:txBody>
      </p:sp>
      <p:pic>
        <p:nvPicPr>
          <p:cNvPr id="4" name="Afbeelding 3" descr="Lichte_en_zwarte_versie_berkenspanner.jpg"/>
          <p:cNvPicPr>
            <a:picLocks noChangeAspect="1"/>
          </p:cNvPicPr>
          <p:nvPr/>
        </p:nvPicPr>
        <p:blipFill>
          <a:blip r:embed="rId2" cstate="print"/>
          <a:stretch>
            <a:fillRect/>
          </a:stretch>
        </p:blipFill>
        <p:spPr>
          <a:xfrm>
            <a:off x="2627784" y="2780928"/>
            <a:ext cx="5080000" cy="3797300"/>
          </a:xfrm>
          <a:prstGeom prst="rect">
            <a:avLst/>
          </a:prstGeom>
        </p:spPr>
      </p:pic>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634082"/>
          </a:xfrm>
        </p:spPr>
        <p:txBody>
          <a:bodyPr>
            <a:normAutofit/>
          </a:bodyPr>
          <a:lstStyle/>
          <a:p>
            <a:r>
              <a:rPr lang="nl-NL" sz="3200" b="1" dirty="0" smtClean="0"/>
              <a:t>43.6.3. Snelle evolutie 2</a:t>
            </a:r>
            <a:endParaRPr lang="nl-NL" sz="3200" dirty="0"/>
          </a:p>
        </p:txBody>
      </p:sp>
      <p:sp>
        <p:nvSpPr>
          <p:cNvPr id="3" name="Tijdelijke aanduiding voor inhoud 2"/>
          <p:cNvSpPr>
            <a:spLocks noGrp="1"/>
          </p:cNvSpPr>
          <p:nvPr>
            <p:ph idx="1"/>
          </p:nvPr>
        </p:nvSpPr>
        <p:spPr>
          <a:xfrm>
            <a:off x="457200" y="1052736"/>
            <a:ext cx="8229600" cy="5400600"/>
          </a:xfrm>
        </p:spPr>
        <p:txBody>
          <a:bodyPr>
            <a:normAutofit/>
          </a:bodyPr>
          <a:lstStyle/>
          <a:p>
            <a:r>
              <a:rPr lang="nl-NL" sz="2400" dirty="0" smtClean="0"/>
              <a:t>Het bleek dat de stammen van de bomen door roetaanslag donker waren geworden. Het was de tijd van de industriële revolutie en veel luchtvervuilende fabrieken werden uit de grond gestampt. De witte vlinders hadden veel meer kans om opgegeten te worden, want ze vielen goed op tegen de donkere stammen. De donkergekleurde variant had meer kans om te overleven en nakomelingen te krijgen. Het resultaat was dat de populatie binnen vijftig jaar voornamelijk uit donkere berkenspanners bestond. De natuurlijke selectie (</a:t>
            </a:r>
            <a:r>
              <a:rPr lang="nl-NL" sz="2400" dirty="0" err="1" smtClean="0"/>
              <a:t>wél</a:t>
            </a:r>
            <a:r>
              <a:rPr lang="nl-NL" sz="2400" dirty="0" smtClean="0"/>
              <a:t> onder invloed van de mens!) zorgde voor het bijna verdwijnen van de lichte vorm. Bijna, want nu men schonere fabrieken heeft, is de roetaanslag weer verdwenen en zijn de witte varianten teruggekomen.</a:t>
            </a:r>
            <a:endParaRPr lang="nl-NL" sz="24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401</Words>
  <Application>Microsoft Office PowerPoint</Application>
  <PresentationFormat>Diavoorstelling (4:3)</PresentationFormat>
  <Paragraphs>64</Paragraphs>
  <Slides>12</Slides>
  <Notes>4</Notes>
  <HiddenSlides>0</HiddenSlides>
  <MMClips>0</MMClips>
  <ScaleCrop>false</ScaleCrop>
  <HeadingPairs>
    <vt:vector size="4" baseType="variant">
      <vt:variant>
        <vt:lpstr>Thema</vt:lpstr>
      </vt:variant>
      <vt:variant>
        <vt:i4>1</vt:i4>
      </vt:variant>
      <vt:variant>
        <vt:lpstr>Diatitels</vt:lpstr>
      </vt:variant>
      <vt:variant>
        <vt:i4>12</vt:i4>
      </vt:variant>
    </vt:vector>
  </HeadingPairs>
  <TitlesOfParts>
    <vt:vector size="13" baseType="lpstr">
      <vt:lpstr>Office-thema</vt:lpstr>
      <vt:lpstr>43.6.1. Darwin</vt:lpstr>
      <vt:lpstr>43.6.2. Evolutie 1</vt:lpstr>
      <vt:lpstr>43.6.2. Evolutie 2</vt:lpstr>
      <vt:lpstr>43.6.2. Evolutie 3</vt:lpstr>
      <vt:lpstr>Verscheidenheid in genotypen</vt:lpstr>
      <vt:lpstr>Natuurlijke selectie</vt:lpstr>
      <vt:lpstr>Soortvorming door isolatie</vt:lpstr>
      <vt:lpstr>43.6.3. Snelle evolutie 1</vt:lpstr>
      <vt:lpstr>43.6.3. Snelle evolutie 2</vt:lpstr>
      <vt:lpstr>43.6.3. Snelle evolutie 3</vt:lpstr>
      <vt:lpstr>43.6.4.  Resistentie door evolutie 1</vt:lpstr>
      <vt:lpstr>43.6.4.  Resistentie door evolutie 2 lees meer RTV Noord  </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43.6.1. Darwin</dc:title>
  <dc:creator>biobertus</dc:creator>
  <cp:lastModifiedBy>biobertus</cp:lastModifiedBy>
  <cp:revision>1</cp:revision>
  <dcterms:created xsi:type="dcterms:W3CDTF">2014-12-13T13:42:48Z</dcterms:created>
  <dcterms:modified xsi:type="dcterms:W3CDTF">2014-12-13T13:43:36Z</dcterms:modified>
</cp:coreProperties>
</file>